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82"/>
  </p:normalViewPr>
  <p:slideViewPr>
    <p:cSldViewPr snapToGrid="0" snapToObjects="1">
      <p:cViewPr varScale="1">
        <p:scale>
          <a:sx n="119" d="100"/>
          <a:sy n="119" d="100"/>
        </p:scale>
        <p:origin x="163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F01C85-2F86-4B06-BD0F-77C1E4DA96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266A221-EEEC-4613-B6AE-BE9F2380EEDD}">
      <dgm:prSet/>
      <dgm:spPr/>
      <dgm:t>
        <a:bodyPr/>
        <a:lstStyle/>
        <a:p>
          <a:r>
            <a:rPr lang="en-US"/>
            <a:t>Understand how strong teacher-student relationships impact academic success.</a:t>
          </a:r>
        </a:p>
      </dgm:t>
    </dgm:pt>
    <dgm:pt modelId="{E008D8FE-9FA7-4358-B959-384663972C8A}" type="parTrans" cxnId="{80527DF8-929E-425C-8891-34AC8D5D20FF}">
      <dgm:prSet/>
      <dgm:spPr/>
      <dgm:t>
        <a:bodyPr/>
        <a:lstStyle/>
        <a:p>
          <a:endParaRPr lang="en-US"/>
        </a:p>
      </dgm:t>
    </dgm:pt>
    <dgm:pt modelId="{D18A7184-F1DE-4609-A707-CEDA63829BC9}" type="sibTrans" cxnId="{80527DF8-929E-425C-8891-34AC8D5D20FF}">
      <dgm:prSet/>
      <dgm:spPr/>
      <dgm:t>
        <a:bodyPr/>
        <a:lstStyle/>
        <a:p>
          <a:endParaRPr lang="en-US"/>
        </a:p>
      </dgm:t>
    </dgm:pt>
    <dgm:pt modelId="{CEFB1F9B-9FD2-448E-813D-651F510F5EAD}">
      <dgm:prSet/>
      <dgm:spPr/>
      <dgm:t>
        <a:bodyPr/>
        <a:lstStyle/>
        <a:p>
          <a:r>
            <a:rPr lang="en-US"/>
            <a:t>Explore the role of trust in the classroom.</a:t>
          </a:r>
        </a:p>
      </dgm:t>
    </dgm:pt>
    <dgm:pt modelId="{7EE95CDA-27FD-48A4-ADB3-A3C8DD7492E4}" type="parTrans" cxnId="{95F64B87-0BB1-4E6B-9D2B-C0F6020F2D9F}">
      <dgm:prSet/>
      <dgm:spPr/>
      <dgm:t>
        <a:bodyPr/>
        <a:lstStyle/>
        <a:p>
          <a:endParaRPr lang="en-US"/>
        </a:p>
      </dgm:t>
    </dgm:pt>
    <dgm:pt modelId="{68543990-8CBF-499B-89FF-E3B727C42C8A}" type="sibTrans" cxnId="{95F64B87-0BB1-4E6B-9D2B-C0F6020F2D9F}">
      <dgm:prSet/>
      <dgm:spPr/>
      <dgm:t>
        <a:bodyPr/>
        <a:lstStyle/>
        <a:p>
          <a:endParaRPr lang="en-US"/>
        </a:p>
      </dgm:t>
    </dgm:pt>
    <dgm:pt modelId="{EAE07C1A-0BB3-4620-9303-2208189FF7A4}">
      <dgm:prSet/>
      <dgm:spPr/>
      <dgm:t>
        <a:bodyPr/>
        <a:lstStyle/>
        <a:p>
          <a:r>
            <a:rPr lang="en-US"/>
            <a:t>Discover evidence from SEL and trauma-informed practices.</a:t>
          </a:r>
        </a:p>
      </dgm:t>
    </dgm:pt>
    <dgm:pt modelId="{E08F1296-8C0E-444A-8FBC-559F5A0A6DAD}" type="parTrans" cxnId="{8DE04BE3-652D-48D5-931E-36FD4F495473}">
      <dgm:prSet/>
      <dgm:spPr/>
      <dgm:t>
        <a:bodyPr/>
        <a:lstStyle/>
        <a:p>
          <a:endParaRPr lang="en-US"/>
        </a:p>
      </dgm:t>
    </dgm:pt>
    <dgm:pt modelId="{408F1449-21A0-43A1-A0DF-4EF038DE1CBD}" type="sibTrans" cxnId="{8DE04BE3-652D-48D5-931E-36FD4F495473}">
      <dgm:prSet/>
      <dgm:spPr/>
      <dgm:t>
        <a:bodyPr/>
        <a:lstStyle/>
        <a:p>
          <a:endParaRPr lang="en-US"/>
        </a:p>
      </dgm:t>
    </dgm:pt>
    <dgm:pt modelId="{EA87A942-1C5C-455E-BE77-AF20BA0D0735}">
      <dgm:prSet/>
      <dgm:spPr/>
      <dgm:t>
        <a:bodyPr/>
        <a:lstStyle/>
        <a:p>
          <a:r>
            <a:rPr lang="en-US"/>
            <a:t>Reflection Prompt: How do students experience me?</a:t>
          </a:r>
        </a:p>
      </dgm:t>
    </dgm:pt>
    <dgm:pt modelId="{9A19C3B7-B47F-4919-BFBD-09188D17C184}" type="parTrans" cxnId="{3B1A1799-69EE-44DF-9147-73D3C6BBE59C}">
      <dgm:prSet/>
      <dgm:spPr/>
      <dgm:t>
        <a:bodyPr/>
        <a:lstStyle/>
        <a:p>
          <a:endParaRPr lang="en-US"/>
        </a:p>
      </dgm:t>
    </dgm:pt>
    <dgm:pt modelId="{62A2D7BB-85C2-435C-B55B-D12AB1E87EAA}" type="sibTrans" cxnId="{3B1A1799-69EE-44DF-9147-73D3C6BBE59C}">
      <dgm:prSet/>
      <dgm:spPr/>
      <dgm:t>
        <a:bodyPr/>
        <a:lstStyle/>
        <a:p>
          <a:endParaRPr lang="en-US"/>
        </a:p>
      </dgm:t>
    </dgm:pt>
    <dgm:pt modelId="{432D6C94-8D83-614C-92DE-5CB7110EFEFA}" type="pres">
      <dgm:prSet presAssocID="{8FF01C85-2F86-4B06-BD0F-77C1E4DA96A7}" presName="linear" presStyleCnt="0">
        <dgm:presLayoutVars>
          <dgm:animLvl val="lvl"/>
          <dgm:resizeHandles val="exact"/>
        </dgm:presLayoutVars>
      </dgm:prSet>
      <dgm:spPr/>
    </dgm:pt>
    <dgm:pt modelId="{C8FAF87C-761D-354A-AFD5-C61516FF69D6}" type="pres">
      <dgm:prSet presAssocID="{4266A221-EEEC-4613-B6AE-BE9F2380EED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BCEF80E-2900-AD45-8E4F-2A084199745C}" type="pres">
      <dgm:prSet presAssocID="{D18A7184-F1DE-4609-A707-CEDA63829BC9}" presName="spacer" presStyleCnt="0"/>
      <dgm:spPr/>
    </dgm:pt>
    <dgm:pt modelId="{44B932CC-8F56-5C41-A68A-55E5E8B446F4}" type="pres">
      <dgm:prSet presAssocID="{CEFB1F9B-9FD2-448E-813D-651F510F5EA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C977FDF-6B4E-F845-8FB5-B22415144452}" type="pres">
      <dgm:prSet presAssocID="{68543990-8CBF-499B-89FF-E3B727C42C8A}" presName="spacer" presStyleCnt="0"/>
      <dgm:spPr/>
    </dgm:pt>
    <dgm:pt modelId="{DC5DD779-4523-B24A-8A09-C5DF3A53DC40}" type="pres">
      <dgm:prSet presAssocID="{EAE07C1A-0BB3-4620-9303-2208189FF7A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2751F64-14E2-EB49-A675-671160803560}" type="pres">
      <dgm:prSet presAssocID="{408F1449-21A0-43A1-A0DF-4EF038DE1CBD}" presName="spacer" presStyleCnt="0"/>
      <dgm:spPr/>
    </dgm:pt>
    <dgm:pt modelId="{EDCAA5D0-0388-884E-84C2-E819A2C39BC6}" type="pres">
      <dgm:prSet presAssocID="{EA87A942-1C5C-455E-BE77-AF20BA0D073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1CFE746-0C47-064F-8610-C5BBFA3CA424}" type="presOf" srcId="{4266A221-EEEC-4613-B6AE-BE9F2380EEDD}" destId="{C8FAF87C-761D-354A-AFD5-C61516FF69D6}" srcOrd="0" destOrd="0" presId="urn:microsoft.com/office/officeart/2005/8/layout/vList2"/>
    <dgm:cxn modelId="{99A0EB4F-9CEE-E440-965E-AFF20A1B8CDF}" type="presOf" srcId="{EAE07C1A-0BB3-4620-9303-2208189FF7A4}" destId="{DC5DD779-4523-B24A-8A09-C5DF3A53DC40}" srcOrd="0" destOrd="0" presId="urn:microsoft.com/office/officeart/2005/8/layout/vList2"/>
    <dgm:cxn modelId="{45B06263-F18E-EA40-BDE4-60AF20A21337}" type="presOf" srcId="{EA87A942-1C5C-455E-BE77-AF20BA0D0735}" destId="{EDCAA5D0-0388-884E-84C2-E819A2C39BC6}" srcOrd="0" destOrd="0" presId="urn:microsoft.com/office/officeart/2005/8/layout/vList2"/>
    <dgm:cxn modelId="{95F64B87-0BB1-4E6B-9D2B-C0F6020F2D9F}" srcId="{8FF01C85-2F86-4B06-BD0F-77C1E4DA96A7}" destId="{CEFB1F9B-9FD2-448E-813D-651F510F5EAD}" srcOrd="1" destOrd="0" parTransId="{7EE95CDA-27FD-48A4-ADB3-A3C8DD7492E4}" sibTransId="{68543990-8CBF-499B-89FF-E3B727C42C8A}"/>
    <dgm:cxn modelId="{3B1A1799-69EE-44DF-9147-73D3C6BBE59C}" srcId="{8FF01C85-2F86-4B06-BD0F-77C1E4DA96A7}" destId="{EA87A942-1C5C-455E-BE77-AF20BA0D0735}" srcOrd="3" destOrd="0" parTransId="{9A19C3B7-B47F-4919-BFBD-09188D17C184}" sibTransId="{62A2D7BB-85C2-435C-B55B-D12AB1E87EAA}"/>
    <dgm:cxn modelId="{2F2CE1B8-ABC3-4343-BDE4-368EB39AE52D}" type="presOf" srcId="{CEFB1F9B-9FD2-448E-813D-651F510F5EAD}" destId="{44B932CC-8F56-5C41-A68A-55E5E8B446F4}" srcOrd="0" destOrd="0" presId="urn:microsoft.com/office/officeart/2005/8/layout/vList2"/>
    <dgm:cxn modelId="{8DE04BE3-652D-48D5-931E-36FD4F495473}" srcId="{8FF01C85-2F86-4B06-BD0F-77C1E4DA96A7}" destId="{EAE07C1A-0BB3-4620-9303-2208189FF7A4}" srcOrd="2" destOrd="0" parTransId="{E08F1296-8C0E-444A-8FBC-559F5A0A6DAD}" sibTransId="{408F1449-21A0-43A1-A0DF-4EF038DE1CBD}"/>
    <dgm:cxn modelId="{80527DF8-929E-425C-8891-34AC8D5D20FF}" srcId="{8FF01C85-2F86-4B06-BD0F-77C1E4DA96A7}" destId="{4266A221-EEEC-4613-B6AE-BE9F2380EEDD}" srcOrd="0" destOrd="0" parTransId="{E008D8FE-9FA7-4358-B959-384663972C8A}" sibTransId="{D18A7184-F1DE-4609-A707-CEDA63829BC9}"/>
    <dgm:cxn modelId="{3A87B2FF-9927-3846-97EF-2B5D6A19F9F1}" type="presOf" srcId="{8FF01C85-2F86-4B06-BD0F-77C1E4DA96A7}" destId="{432D6C94-8D83-614C-92DE-5CB7110EFEFA}" srcOrd="0" destOrd="0" presId="urn:microsoft.com/office/officeart/2005/8/layout/vList2"/>
    <dgm:cxn modelId="{B15B239A-4616-EE49-BA0D-FB957BFB5A0C}" type="presParOf" srcId="{432D6C94-8D83-614C-92DE-5CB7110EFEFA}" destId="{C8FAF87C-761D-354A-AFD5-C61516FF69D6}" srcOrd="0" destOrd="0" presId="urn:microsoft.com/office/officeart/2005/8/layout/vList2"/>
    <dgm:cxn modelId="{B9A17E45-D700-7442-AD0A-39713FA5922D}" type="presParOf" srcId="{432D6C94-8D83-614C-92DE-5CB7110EFEFA}" destId="{5BCEF80E-2900-AD45-8E4F-2A084199745C}" srcOrd="1" destOrd="0" presId="urn:microsoft.com/office/officeart/2005/8/layout/vList2"/>
    <dgm:cxn modelId="{586C7044-18D8-B44D-B1AA-8E5414423E97}" type="presParOf" srcId="{432D6C94-8D83-614C-92DE-5CB7110EFEFA}" destId="{44B932CC-8F56-5C41-A68A-55E5E8B446F4}" srcOrd="2" destOrd="0" presId="urn:microsoft.com/office/officeart/2005/8/layout/vList2"/>
    <dgm:cxn modelId="{EEF834CA-54A9-1E4E-8818-45BF7DC87202}" type="presParOf" srcId="{432D6C94-8D83-614C-92DE-5CB7110EFEFA}" destId="{8C977FDF-6B4E-F845-8FB5-B22415144452}" srcOrd="3" destOrd="0" presId="urn:microsoft.com/office/officeart/2005/8/layout/vList2"/>
    <dgm:cxn modelId="{B938BE69-B9CC-CC4A-B38E-3D0A9FC7AAE0}" type="presParOf" srcId="{432D6C94-8D83-614C-92DE-5CB7110EFEFA}" destId="{DC5DD779-4523-B24A-8A09-C5DF3A53DC40}" srcOrd="4" destOrd="0" presId="urn:microsoft.com/office/officeart/2005/8/layout/vList2"/>
    <dgm:cxn modelId="{47DFDA51-473A-964E-9AF4-B4FD0AD23CC0}" type="presParOf" srcId="{432D6C94-8D83-614C-92DE-5CB7110EFEFA}" destId="{B2751F64-14E2-EB49-A675-671160803560}" srcOrd="5" destOrd="0" presId="urn:microsoft.com/office/officeart/2005/8/layout/vList2"/>
    <dgm:cxn modelId="{CFFBD3E7-A62F-BE42-B467-62240F9C5FBB}" type="presParOf" srcId="{432D6C94-8D83-614C-92DE-5CB7110EFEFA}" destId="{EDCAA5D0-0388-884E-84C2-E819A2C39BC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AF87C-761D-354A-AFD5-C61516FF69D6}">
      <dsp:nvSpPr>
        <dsp:cNvPr id="0" name=""/>
        <dsp:cNvSpPr/>
      </dsp:nvSpPr>
      <dsp:spPr>
        <a:xfrm>
          <a:off x="0" y="452143"/>
          <a:ext cx="3971833" cy="1158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Understand how strong teacher-student relationships impact academic success.</a:t>
          </a:r>
        </a:p>
      </dsp:txBody>
      <dsp:txXfrm>
        <a:off x="56544" y="508687"/>
        <a:ext cx="3858745" cy="1045212"/>
      </dsp:txXfrm>
    </dsp:sp>
    <dsp:sp modelId="{44B932CC-8F56-5C41-A68A-55E5E8B446F4}">
      <dsp:nvSpPr>
        <dsp:cNvPr id="0" name=""/>
        <dsp:cNvSpPr/>
      </dsp:nvSpPr>
      <dsp:spPr>
        <a:xfrm>
          <a:off x="0" y="1673803"/>
          <a:ext cx="3971833" cy="1158300"/>
        </a:xfrm>
        <a:prstGeom prst="round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Explore the role of trust in the classroom.</a:t>
          </a:r>
        </a:p>
      </dsp:txBody>
      <dsp:txXfrm>
        <a:off x="56544" y="1730347"/>
        <a:ext cx="3858745" cy="1045212"/>
      </dsp:txXfrm>
    </dsp:sp>
    <dsp:sp modelId="{DC5DD779-4523-B24A-8A09-C5DF3A53DC40}">
      <dsp:nvSpPr>
        <dsp:cNvPr id="0" name=""/>
        <dsp:cNvSpPr/>
      </dsp:nvSpPr>
      <dsp:spPr>
        <a:xfrm>
          <a:off x="0" y="2895464"/>
          <a:ext cx="3971833" cy="1158300"/>
        </a:xfrm>
        <a:prstGeom prst="round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Discover evidence from SEL and trauma-informed practices.</a:t>
          </a:r>
        </a:p>
      </dsp:txBody>
      <dsp:txXfrm>
        <a:off x="56544" y="2952008"/>
        <a:ext cx="3858745" cy="1045212"/>
      </dsp:txXfrm>
    </dsp:sp>
    <dsp:sp modelId="{EDCAA5D0-0388-884E-84C2-E819A2C39BC6}">
      <dsp:nvSpPr>
        <dsp:cNvPr id="0" name=""/>
        <dsp:cNvSpPr/>
      </dsp:nvSpPr>
      <dsp:spPr>
        <a:xfrm>
          <a:off x="0" y="4117124"/>
          <a:ext cx="3971833" cy="115830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Reflection Prompt: How do students experience me?</a:t>
          </a:r>
        </a:p>
      </dsp:txBody>
      <dsp:txXfrm>
        <a:off x="56544" y="4173668"/>
        <a:ext cx="3858745" cy="1045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524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38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672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52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7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0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7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76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9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93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49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" name="breeze.wav"/>
          </p:stSnd>
        </p:sndAc>
      </p:transition>
    </mc:Choice>
    <mc:Fallback>
      <p:transition spd="med" advTm="250">
        <p:fade/>
        <p:sndAc>
          <p:stSnd>
            <p:snd r:embed="rId1" name="breez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37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Tm="250">
        <p:fade/>
        <p:sndAc>
          <p:stSnd>
            <p:snd r:embed="rId13" name="breeze.wav"/>
          </p:stSnd>
        </p:sndAc>
      </p:transition>
    </mc:Choice>
    <mc:Fallback>
      <p:transition spd="med" advTm="250">
        <p:fade/>
        <p:sndAc>
          <p:stSnd>
            <p:snd r:embed="rId13" name="breeze.wav"/>
          </p:stSnd>
        </p:sndAc>
      </p:transition>
    </mc:Fallback>
  </mc:AlternateConten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🎓 Building Meaningful Relationships with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968189"/>
            <a:ext cx="3966114" cy="1527586"/>
          </a:xfrm>
        </p:spPr>
        <p:txBody>
          <a:bodyPr>
            <a:normAutofit/>
          </a:bodyPr>
          <a:lstStyle/>
          <a:p>
            <a:r>
              <a:rPr dirty="0"/>
              <a:t>A Professional Development </a:t>
            </a:r>
            <a:r>
              <a:rPr lang="en-US" dirty="0"/>
              <a:t>E </a:t>
            </a:r>
            <a:r>
              <a:rPr dirty="0"/>
              <a:t>Course for Educators </a:t>
            </a:r>
            <a:endParaRPr lang="en-US" dirty="0"/>
          </a:p>
          <a:p>
            <a:r>
              <a:rPr lang="en-US" dirty="0"/>
              <a:t>created by </a:t>
            </a:r>
          </a:p>
          <a:p>
            <a:r>
              <a:rPr dirty="0"/>
              <a:t> Everything Education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702" y="2811270"/>
            <a:ext cx="2605314" cy="1770045"/>
          </a:xfrm>
        </p:spPr>
        <p:txBody>
          <a:bodyPr>
            <a:normAutofit/>
          </a:bodyPr>
          <a:lstStyle/>
          <a:p>
            <a:pPr algn="l"/>
            <a:r>
              <a:rPr lang="en-US"/>
              <a:t>Module 1: The Power of Relationships</a:t>
            </a:r>
          </a:p>
        </p:txBody>
      </p:sp>
      <p:graphicFrame>
        <p:nvGraphicFramePr>
          <p:cNvPr id="33" name="Content Placeholder 2">
            <a:extLst>
              <a:ext uri="{FF2B5EF4-FFF2-40B4-BE49-F238E27FC236}">
                <a16:creationId xmlns:a16="http://schemas.microsoft.com/office/drawing/2014/main" id="{66E1007A-4340-2E92-47FE-8A8F4B224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188105"/>
              </p:ext>
            </p:extLst>
          </p:nvPr>
        </p:nvGraphicFramePr>
        <p:xfrm>
          <a:off x="4710198" y="550974"/>
          <a:ext cx="3971833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1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Ms. James notices Malik avoids eye contact and doesn’t participate.</a:t>
            </a:r>
          </a:p>
          <a:p>
            <a:r>
              <a:t>She greets him daily and asks about his interests.</a:t>
            </a:r>
          </a:p>
          <a:p>
            <a:r>
              <a:t>Over time, Malik becomes more engaged and confident.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2: Building a Culture of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Learn actionable strategies to create a safe, respectful classroom.</a:t>
            </a:r>
          </a:p>
          <a:p>
            <a:r>
              <a:t>Trust builders: consistency, tone, using names.</a:t>
            </a:r>
          </a:p>
          <a:p>
            <a:r>
              <a:t>Understand micro-messages and their impact.</a:t>
            </a:r>
          </a:p>
          <a:p>
            <a:r>
              <a:t>Scenario: Teacher-student misunderstanding and repair.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2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Mr. Lopez greets students by name and co-creates classroom norms.</a:t>
            </a:r>
          </a:p>
          <a:p>
            <a:r>
              <a:t>He admits when he makes mistakes, earning student respect.</a:t>
            </a:r>
          </a:p>
          <a:p>
            <a:r>
              <a:t>His transparency builds a culture of trust.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3: Knowing Your Students Deeply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Build deeper connections through cultural awareness and family engagement.</a:t>
            </a:r>
          </a:p>
          <a:p>
            <a:r>
              <a:t>Use student interest inventories.</a:t>
            </a:r>
          </a:p>
          <a:p>
            <a:r>
              <a:t>Partner with families and communities.</a:t>
            </a:r>
          </a:p>
          <a:p>
            <a:r>
              <a:t>Activity: Create a classroom community map.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3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Ms. Chang uses a student interest survey.</a:t>
            </a:r>
          </a:p>
          <a:p>
            <a:r>
              <a:t>She finds a student passionate about skateboarding.</a:t>
            </a:r>
          </a:p>
          <a:p>
            <a:r>
              <a:t>She includes skateboarding in lesson examples, boosting engagement.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4: Everyday Bonding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Embed relationship-building into daily teaching.</a:t>
            </a:r>
          </a:p>
          <a:p>
            <a:r>
              <a:t>Use the 2x10 method for targeted connections.</a:t>
            </a:r>
          </a:p>
          <a:p>
            <a:r>
              <a:t>Establish routines like greetings and check-ins.</a:t>
            </a:r>
          </a:p>
          <a:p>
            <a:r>
              <a:t>Practice praise vs. encouragement language.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4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Coach Bennett uses a daily mood meter.</a:t>
            </a:r>
          </a:p>
          <a:p>
            <a:r>
              <a:t>He applies the 2x10 method with a quiet student.</a:t>
            </a:r>
          </a:p>
          <a:p>
            <a:r>
              <a:t>The student opens up and engages more in class.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5: Repairing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Learn how to respond when trust is broken.</a:t>
            </a:r>
          </a:p>
          <a:p>
            <a:r>
              <a:t>Use restorative practices and circles.</a:t>
            </a:r>
          </a:p>
          <a:p>
            <a:r>
              <a:t>Teach and model I-statements.</a:t>
            </a:r>
          </a:p>
          <a:p>
            <a:r>
              <a:t>Reflection: What relationship do I need to repair?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5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t>Ms. Rivera snaps at a student in a stressful moment.</a:t>
            </a:r>
          </a:p>
          <a:p>
            <a:r>
              <a:t>She apologizes and invites a restorative conversation.</a:t>
            </a:r>
          </a:p>
          <a:p>
            <a:r>
              <a:t>They rebuild trust through mutual understanding.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breeze.wav"/>
          </p:stSnd>
        </p:sndAc>
      </p:transition>
    </mc:Choice>
    <mc:Fallback>
      <p:transition spd="med">
        <p:fade/>
        <p:sndAc>
          <p:stSnd>
            <p:snd r:embed="rId2" name="breez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367</Words>
  <Application>Microsoft Macintosh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MS Shell Dlg 2</vt:lpstr>
      <vt:lpstr>Wingdings</vt:lpstr>
      <vt:lpstr>Wingdings 3</vt:lpstr>
      <vt:lpstr>Madison</vt:lpstr>
      <vt:lpstr>🎓 Building Meaningful Relationships with Students</vt:lpstr>
      <vt:lpstr>Module 1: The Power of Relationships</vt:lpstr>
      <vt:lpstr>Module 1 Example</vt:lpstr>
      <vt:lpstr>Module 2: Building a Culture of Trust</vt:lpstr>
      <vt:lpstr>Module 2 Example</vt:lpstr>
      <vt:lpstr>Module 3: Knowing Your Students Deeply</vt:lpstr>
      <vt:lpstr>Module 3 Example</vt:lpstr>
      <vt:lpstr>Module 4: Everyday Bonding Practices</vt:lpstr>
      <vt:lpstr>Module 4 Example</vt:lpstr>
      <vt:lpstr>Module 5: Repairing Relationships</vt:lpstr>
      <vt:lpstr>Module 5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Ozzie Palmer</cp:lastModifiedBy>
  <cp:revision>2</cp:revision>
  <dcterms:created xsi:type="dcterms:W3CDTF">2013-01-27T09:14:16Z</dcterms:created>
  <dcterms:modified xsi:type="dcterms:W3CDTF">2025-06-01T03:21:34Z</dcterms:modified>
  <cp:category/>
</cp:coreProperties>
</file>